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erriweather-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e086975ed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e086975ed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666666"/>
                </a:solidFill>
                <a:latin typeface="Roboto"/>
                <a:ea typeface="Roboto"/>
                <a:cs typeface="Roboto"/>
                <a:sym typeface="Roboto"/>
              </a:rPr>
              <a:t>HPV’s are vehicles that strive to optimize human performance to generate the most speed and power in a light weight vehicle (that mostly tend to be bicycles) by isolating muscle groups that deliver the most power and cause the least amount of fatigue. </a:t>
            </a:r>
            <a:endParaRPr sz="1300">
              <a:solidFill>
                <a:srgbClr val="666666"/>
              </a:solidFill>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lang="en" sz="1300">
                <a:solidFill>
                  <a:srgbClr val="666666"/>
                </a:solidFill>
                <a:latin typeface="Roboto"/>
                <a:ea typeface="Roboto"/>
                <a:cs typeface="Roboto"/>
                <a:sym typeface="Roboto"/>
              </a:rPr>
              <a:t>The goal of this team is to design a compelling propulsion system for our Human Powered Vehicle. This project is in collaboration with another capstone team who will incorporate our design.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086975ed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086975ed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086975ed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086975ed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1fd9465b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1fd9465b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086975ed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086975ed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086975edf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086975edf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Human-Powered Vehicle Team</a:t>
            </a:r>
            <a:endParaRPr/>
          </a:p>
        </p:txBody>
      </p:sp>
      <p:sp>
        <p:nvSpPr>
          <p:cNvPr id="65" name="Google Shape;65;p13"/>
          <p:cNvSpPr txBox="1"/>
          <p:nvPr>
            <p:ph idx="1" type="subTitle"/>
          </p:nvPr>
        </p:nvSpPr>
        <p:spPr>
          <a:xfrm>
            <a:off x="311700" y="1878550"/>
            <a:ext cx="3930000" cy="738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550"/>
              <a:t>Preliminary Design Presentation</a:t>
            </a:r>
            <a:endParaRPr sz="2550"/>
          </a:p>
          <a:p>
            <a:pPr indent="0" lvl="0" marL="0" rtl="0" algn="l">
              <a:spcBef>
                <a:spcPts val="0"/>
              </a:spcBef>
              <a:spcAft>
                <a:spcPts val="0"/>
              </a:spcAft>
              <a:buNone/>
            </a:pPr>
            <a:r>
              <a:t/>
            </a:r>
            <a:endParaRPr/>
          </a:p>
          <a:p>
            <a:pPr indent="0" lvl="0" marL="0" rtl="0" algn="l">
              <a:spcBef>
                <a:spcPts val="0"/>
              </a:spcBef>
              <a:spcAft>
                <a:spcPts val="0"/>
              </a:spcAft>
              <a:buNone/>
            </a:pPr>
            <a:r>
              <a:rPr lang="en"/>
              <a:t>By: Yen C., Yujie Z., Abdulh A., </a:t>
            </a:r>
            <a:r>
              <a:rPr lang="en"/>
              <a:t>Daniel Q., </a:t>
            </a:r>
            <a:r>
              <a:rPr lang="en"/>
              <a:t>Connor 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Description</a:t>
            </a:r>
            <a:endParaRPr/>
          </a:p>
        </p:txBody>
      </p:sp>
      <p:sp>
        <p:nvSpPr>
          <p:cNvPr id="71" name="Google Shape;71;p14"/>
          <p:cNvSpPr txBox="1"/>
          <p:nvPr>
            <p:ph idx="1" type="body"/>
          </p:nvPr>
        </p:nvSpPr>
        <p:spPr>
          <a:xfrm>
            <a:off x="4644675" y="500925"/>
            <a:ext cx="4166400" cy="4328400"/>
          </a:xfrm>
          <a:prstGeom prst="rect">
            <a:avLst/>
          </a:prstGeom>
        </p:spPr>
        <p:txBody>
          <a:bodyPr anchorCtr="0" anchor="t" bIns="91425" lIns="91425" spcFirstLastPara="1" rIns="91425" wrap="square" tIns="91425">
            <a:normAutofit/>
          </a:bodyPr>
          <a:lstStyle/>
          <a:p>
            <a:pPr indent="0" lvl="0" marL="457200" rtl="0" algn="ctr">
              <a:spcBef>
                <a:spcPts val="0"/>
              </a:spcBef>
              <a:spcAft>
                <a:spcPts val="0"/>
              </a:spcAft>
              <a:buNone/>
            </a:pPr>
            <a:r>
              <a:rPr b="1" lang="en"/>
              <a:t>What is a Human Powered Vehicle?</a:t>
            </a:r>
            <a:endParaRPr b="1"/>
          </a:p>
          <a:p>
            <a:pPr indent="-311150" lvl="0" marL="457200" rtl="0" algn="l">
              <a:spcBef>
                <a:spcPts val="1200"/>
              </a:spcBef>
              <a:spcAft>
                <a:spcPts val="0"/>
              </a:spcAft>
              <a:buSzPts val="1300"/>
              <a:buChar char="●"/>
            </a:pPr>
            <a:r>
              <a:rPr lang="en"/>
              <a:t>A light-frame vehicle, typically bicycles</a:t>
            </a:r>
            <a:endParaRPr/>
          </a:p>
          <a:p>
            <a:pPr indent="-311150" lvl="0" marL="457200" rtl="0" algn="l">
              <a:spcBef>
                <a:spcPts val="0"/>
              </a:spcBef>
              <a:spcAft>
                <a:spcPts val="0"/>
              </a:spcAft>
              <a:buSzPts val="1300"/>
              <a:buChar char="●"/>
            </a:pPr>
            <a:r>
              <a:rPr lang="en"/>
              <a:t>Optimize human performance by isolating muscle groups that generate the most power and cause the least amount of fatigue</a:t>
            </a:r>
            <a:endParaRPr/>
          </a:p>
          <a:p>
            <a:pPr indent="-311150" lvl="0" marL="457200" rtl="0" algn="l">
              <a:spcBef>
                <a:spcPts val="0"/>
              </a:spcBef>
              <a:spcAft>
                <a:spcPts val="0"/>
              </a:spcAft>
              <a:buSzPts val="1300"/>
              <a:buChar char="●"/>
            </a:pPr>
            <a:r>
              <a:rPr lang="en"/>
              <a:t>Aim to be both powerful and speedy</a:t>
            </a:r>
            <a:endParaRPr b="1"/>
          </a:p>
          <a:p>
            <a:pPr indent="0" lvl="0" marL="457200" rtl="0" algn="ctr">
              <a:spcBef>
                <a:spcPts val="1200"/>
              </a:spcBef>
              <a:spcAft>
                <a:spcPts val="0"/>
              </a:spcAft>
              <a:buNone/>
            </a:pPr>
            <a:r>
              <a:rPr b="1" lang="en"/>
              <a:t>Our Team</a:t>
            </a:r>
            <a:endParaRPr b="1"/>
          </a:p>
          <a:p>
            <a:pPr indent="-311150" lvl="0" marL="457200" rtl="0" algn="l">
              <a:spcBef>
                <a:spcPts val="1200"/>
              </a:spcBef>
              <a:spcAft>
                <a:spcPts val="0"/>
              </a:spcAft>
              <a:buSzPts val="1300"/>
              <a:buChar char="●"/>
            </a:pPr>
            <a:r>
              <a:rPr lang="en"/>
              <a:t>Create a Human Powered Vehicle design that is efficient and departs from the standard bicycle propulsion model.</a:t>
            </a:r>
            <a:endParaRPr/>
          </a:p>
          <a:p>
            <a:pPr indent="-311150" lvl="0" marL="457200" rtl="0" algn="l">
              <a:spcBef>
                <a:spcPts val="0"/>
              </a:spcBef>
              <a:spcAft>
                <a:spcPts val="0"/>
              </a:spcAft>
              <a:buSzPts val="1300"/>
              <a:buChar char="●"/>
            </a:pPr>
            <a:r>
              <a:rPr lang="en"/>
              <a:t>Design a compelling propulsion system and incorporate the design into the other HPV capstone team’s project.</a:t>
            </a:r>
            <a:endParaRPr/>
          </a:p>
          <a:p>
            <a:pPr indent="-311150" lvl="0" marL="457200" rtl="0" algn="l">
              <a:spcBef>
                <a:spcPts val="0"/>
              </a:spcBef>
              <a:spcAft>
                <a:spcPts val="0"/>
              </a:spcAft>
              <a:buSzPts val="1300"/>
              <a:buChar char="●"/>
            </a:pPr>
            <a:r>
              <a:rPr lang="en"/>
              <a:t>Outperform bicycle HPV’s</a:t>
            </a:r>
            <a:endParaRPr/>
          </a:p>
          <a:p>
            <a:pPr indent="-311150" lvl="0" marL="457200" rtl="0" algn="l">
              <a:spcBef>
                <a:spcPts val="0"/>
              </a:spcBef>
              <a:spcAft>
                <a:spcPts val="0"/>
              </a:spcAft>
              <a:buSzPts val="1300"/>
              <a:buChar char="●"/>
            </a:pPr>
            <a:r>
              <a:rPr lang="en"/>
              <a:t>Be capable of storing excess energy</a:t>
            </a:r>
            <a:endParaRPr/>
          </a:p>
        </p:txBody>
      </p:sp>
      <p:sp>
        <p:nvSpPr>
          <p:cNvPr id="72" name="Google Shape;72;p14"/>
          <p:cNvSpPr txBox="1"/>
          <p:nvPr/>
        </p:nvSpPr>
        <p:spPr>
          <a:xfrm>
            <a:off x="138775" y="4829250"/>
            <a:ext cx="938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oboto"/>
                <a:ea typeface="Roboto"/>
                <a:cs typeface="Roboto"/>
                <a:sym typeface="Roboto"/>
              </a:rPr>
              <a:t>Yen</a:t>
            </a:r>
            <a:endParaRPr sz="100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Background &amp; Current S.o.t.A.</a:t>
            </a:r>
            <a:endParaRPr sz="2700"/>
          </a:p>
        </p:txBody>
      </p:sp>
      <p:sp>
        <p:nvSpPr>
          <p:cNvPr id="78" name="Google Shape;78;p15"/>
          <p:cNvSpPr txBox="1"/>
          <p:nvPr>
            <p:ph idx="1" type="body"/>
          </p:nvPr>
        </p:nvSpPr>
        <p:spPr>
          <a:xfrm>
            <a:off x="4702275" y="522450"/>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According to the Engineering Requirements and the information we have found, we must combine some key parts to draw a sketch. (Key part:</a:t>
            </a:r>
            <a:r>
              <a:rPr lang="en"/>
              <a:t> Posture, </a:t>
            </a:r>
            <a:r>
              <a:rPr lang="en"/>
              <a:t>Energy storage, Propulsion)</a:t>
            </a:r>
            <a:endParaRPr/>
          </a:p>
          <a:p>
            <a:pPr indent="0" lvl="0" marL="0" rtl="0" algn="l">
              <a:spcBef>
                <a:spcPts val="1200"/>
              </a:spcBef>
              <a:spcAft>
                <a:spcPts val="0"/>
              </a:spcAft>
              <a:buNone/>
            </a:pPr>
            <a:r>
              <a:t/>
            </a:r>
            <a:endParaRPr/>
          </a:p>
          <a:p>
            <a:pPr indent="0" lvl="0" marL="0" rtl="0" algn="ctr">
              <a:spcBef>
                <a:spcPts val="1200"/>
              </a:spcBef>
              <a:spcAft>
                <a:spcPts val="0"/>
              </a:spcAft>
              <a:buNone/>
            </a:pPr>
            <a:r>
              <a:rPr b="1" lang="en" sz="1740">
                <a:solidFill>
                  <a:schemeClr val="dk1"/>
                </a:solidFill>
              </a:rPr>
              <a:t>Problem to Solve</a:t>
            </a:r>
            <a:endParaRPr b="1"/>
          </a:p>
          <a:p>
            <a:pPr indent="-311150" lvl="0" marL="457200" marR="0" rtl="0" algn="l">
              <a:lnSpc>
                <a:spcPct val="115000"/>
              </a:lnSpc>
              <a:spcBef>
                <a:spcPts val="1200"/>
              </a:spcBef>
              <a:spcAft>
                <a:spcPts val="0"/>
              </a:spcAft>
              <a:buSzPts val="1300"/>
              <a:buChar char="●"/>
            </a:pPr>
            <a:r>
              <a:rPr lang="en"/>
              <a:t>Improve efficiency</a:t>
            </a:r>
            <a:endParaRPr/>
          </a:p>
          <a:p>
            <a:pPr indent="-311150" lvl="0" marL="457200" marR="0" rtl="0" algn="l">
              <a:lnSpc>
                <a:spcPct val="115000"/>
              </a:lnSpc>
              <a:spcBef>
                <a:spcPts val="0"/>
              </a:spcBef>
              <a:spcAft>
                <a:spcPts val="0"/>
              </a:spcAft>
              <a:buSzPts val="1300"/>
              <a:buChar char="●"/>
            </a:pPr>
            <a:r>
              <a:rPr lang="en"/>
              <a:t>Make driver comfortable</a:t>
            </a:r>
            <a:endParaRPr/>
          </a:p>
          <a:p>
            <a:pPr indent="-311150" lvl="0" marL="457200" marR="0" rtl="0" algn="l">
              <a:lnSpc>
                <a:spcPct val="115000"/>
              </a:lnSpc>
              <a:spcBef>
                <a:spcPts val="0"/>
              </a:spcBef>
              <a:spcAft>
                <a:spcPts val="0"/>
              </a:spcAft>
              <a:buSzPts val="1300"/>
              <a:buChar char="●"/>
            </a:pPr>
            <a:r>
              <a:rPr lang="en"/>
              <a:t>Reduce the weight </a:t>
            </a:r>
            <a:endParaRPr/>
          </a:p>
          <a:p>
            <a:pPr indent="-311150" lvl="0" marL="457200" marR="0" rtl="0" algn="l">
              <a:lnSpc>
                <a:spcPct val="115000"/>
              </a:lnSpc>
              <a:spcBef>
                <a:spcPts val="0"/>
              </a:spcBef>
              <a:spcAft>
                <a:spcPts val="0"/>
              </a:spcAft>
              <a:buSzPts val="1300"/>
              <a:buChar char="●"/>
            </a:pPr>
            <a:r>
              <a:rPr lang="en"/>
              <a:t>Make it safe</a:t>
            </a:r>
            <a:endParaRPr/>
          </a:p>
        </p:txBody>
      </p:sp>
      <p:sp>
        <p:nvSpPr>
          <p:cNvPr id="79" name="Google Shape;79;p15"/>
          <p:cNvSpPr txBox="1"/>
          <p:nvPr/>
        </p:nvSpPr>
        <p:spPr>
          <a:xfrm>
            <a:off x="138775" y="4829250"/>
            <a:ext cx="938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oboto"/>
                <a:ea typeface="Roboto"/>
                <a:cs typeface="Roboto"/>
                <a:sym typeface="Roboto"/>
              </a:rPr>
              <a:t>Yujie</a:t>
            </a:r>
            <a:endParaRPr sz="10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820"/>
              <a:t>Customer Requirements</a:t>
            </a:r>
            <a:endParaRPr sz="2820"/>
          </a:p>
        </p:txBody>
      </p:sp>
      <p:sp>
        <p:nvSpPr>
          <p:cNvPr id="85" name="Google Shape;85;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40">
                <a:solidFill>
                  <a:schemeClr val="dk1"/>
                </a:solidFill>
              </a:rPr>
              <a:t>Customer Requirements</a:t>
            </a:r>
            <a:r>
              <a:rPr b="1" lang="en"/>
              <a:t> </a:t>
            </a:r>
            <a:r>
              <a:rPr b="1" lang="en"/>
              <a:t> </a:t>
            </a:r>
            <a:r>
              <a:rPr lang="en"/>
              <a:t>         </a:t>
            </a:r>
            <a:endParaRPr/>
          </a:p>
          <a:p>
            <a:pPr indent="0" lvl="0" marL="0" rtl="0" algn="l">
              <a:spcBef>
                <a:spcPts val="1200"/>
              </a:spcBef>
              <a:spcAft>
                <a:spcPts val="0"/>
              </a:spcAft>
              <a:buClr>
                <a:schemeClr val="dk1"/>
              </a:buClr>
              <a:buSzPts val="1100"/>
              <a:buFont typeface="Arial"/>
              <a:buNone/>
            </a:pPr>
            <a:r>
              <a:rPr lang="en"/>
              <a:t>1 - Maximum</a:t>
            </a:r>
            <a:r>
              <a:rPr lang="en"/>
              <a:t> power </a:t>
            </a:r>
            <a:r>
              <a:rPr lang="en"/>
              <a:t>attain</a:t>
            </a:r>
            <a:r>
              <a:rPr lang="en"/>
              <a:t> from human</a:t>
            </a:r>
            <a:endParaRPr/>
          </a:p>
          <a:p>
            <a:pPr indent="0" lvl="0" marL="0" rtl="0" algn="l">
              <a:spcBef>
                <a:spcPts val="0"/>
              </a:spcBef>
              <a:spcAft>
                <a:spcPts val="0"/>
              </a:spcAft>
              <a:buClr>
                <a:schemeClr val="dk1"/>
              </a:buClr>
              <a:buSzPts val="1100"/>
              <a:buFont typeface="Arial"/>
              <a:buNone/>
            </a:pPr>
            <a:r>
              <a:rPr lang="en"/>
              <a:t>2 - </a:t>
            </a:r>
            <a:r>
              <a:rPr lang="en"/>
              <a:t>Achieve maximum stable speed </a:t>
            </a:r>
            <a:endParaRPr/>
          </a:p>
          <a:p>
            <a:pPr indent="0" lvl="0" marL="0" rtl="0" algn="l">
              <a:spcBef>
                <a:spcPts val="0"/>
              </a:spcBef>
              <a:spcAft>
                <a:spcPts val="0"/>
              </a:spcAft>
              <a:buClr>
                <a:schemeClr val="dk1"/>
              </a:buClr>
              <a:buSzPts val="1100"/>
              <a:buFont typeface="Arial"/>
              <a:buNone/>
            </a:pPr>
            <a:r>
              <a:rPr lang="en"/>
              <a:t>3 - </a:t>
            </a:r>
            <a:r>
              <a:rPr lang="en"/>
              <a:t>High power delivered by vehicle </a:t>
            </a:r>
            <a:endParaRPr/>
          </a:p>
          <a:p>
            <a:pPr indent="0" lvl="0" marL="0" rtl="0" algn="l">
              <a:spcBef>
                <a:spcPts val="0"/>
              </a:spcBef>
              <a:spcAft>
                <a:spcPts val="0"/>
              </a:spcAft>
              <a:buClr>
                <a:schemeClr val="dk1"/>
              </a:buClr>
              <a:buSzPts val="1100"/>
              <a:buFont typeface="Arial"/>
              <a:buNone/>
            </a:pPr>
            <a:r>
              <a:rPr lang="en"/>
              <a:t>4 - </a:t>
            </a:r>
            <a:r>
              <a:rPr lang="en"/>
              <a:t>Utilize maximum muscles of huma</a:t>
            </a:r>
            <a:r>
              <a:rPr lang="en"/>
              <a:t>n</a:t>
            </a:r>
            <a:endParaRPr/>
          </a:p>
          <a:p>
            <a:pPr indent="0" lvl="0" marL="0" rtl="0" algn="l">
              <a:spcBef>
                <a:spcPts val="0"/>
              </a:spcBef>
              <a:spcAft>
                <a:spcPts val="0"/>
              </a:spcAft>
              <a:buClr>
                <a:schemeClr val="dk1"/>
              </a:buClr>
              <a:buSzPts val="1100"/>
              <a:buFont typeface="Arial"/>
              <a:buNone/>
            </a:pPr>
            <a:r>
              <a:rPr lang="en"/>
              <a:t>5 - </a:t>
            </a:r>
            <a:r>
              <a:rPr lang="en"/>
              <a:t>Reduce power losses </a:t>
            </a:r>
            <a:endParaRPr/>
          </a:p>
          <a:p>
            <a:pPr indent="0" lvl="0" marL="0" rtl="0" algn="l">
              <a:spcBef>
                <a:spcPts val="0"/>
              </a:spcBef>
              <a:spcAft>
                <a:spcPts val="0"/>
              </a:spcAft>
              <a:buClr>
                <a:schemeClr val="dk1"/>
              </a:buClr>
              <a:buSzPts val="1100"/>
              <a:buFont typeface="Arial"/>
              <a:buNone/>
            </a:pPr>
            <a:r>
              <a:rPr lang="en"/>
              <a:t>6 - </a:t>
            </a:r>
            <a:r>
              <a:rPr lang="en"/>
              <a:t>Reduce friction</a:t>
            </a:r>
            <a:endParaRPr/>
          </a:p>
          <a:p>
            <a:pPr indent="0" lvl="0" marL="0" rtl="0" algn="l">
              <a:spcBef>
                <a:spcPts val="0"/>
              </a:spcBef>
              <a:spcAft>
                <a:spcPts val="0"/>
              </a:spcAft>
              <a:buClr>
                <a:schemeClr val="dk1"/>
              </a:buClr>
              <a:buSzPts val="1100"/>
              <a:buFont typeface="Arial"/>
              <a:buNone/>
            </a:pPr>
            <a:r>
              <a:rPr lang="en"/>
              <a:t>7 - </a:t>
            </a:r>
            <a:r>
              <a:rPr lang="en"/>
              <a:t>Safe to driv</a:t>
            </a:r>
            <a:r>
              <a:rPr lang="en"/>
              <a:t>e</a:t>
            </a:r>
            <a:r>
              <a:rPr lang="en"/>
              <a:t> </a:t>
            </a:r>
            <a:endParaRPr/>
          </a:p>
          <a:p>
            <a:pPr indent="0" lvl="0" marL="0" rtl="0" algn="l">
              <a:spcBef>
                <a:spcPts val="0"/>
              </a:spcBef>
              <a:spcAft>
                <a:spcPts val="0"/>
              </a:spcAft>
              <a:buClr>
                <a:schemeClr val="dk1"/>
              </a:buClr>
              <a:buSzPts val="1100"/>
              <a:buFont typeface="Arial"/>
              <a:buNone/>
            </a:pPr>
            <a:r>
              <a:rPr lang="en"/>
              <a:t>8 - </a:t>
            </a:r>
            <a:r>
              <a:rPr lang="en"/>
              <a:t>Light weigh</a:t>
            </a:r>
            <a:r>
              <a:rPr lang="en"/>
              <a:t>t</a:t>
            </a:r>
            <a:r>
              <a:rPr lang="en"/>
              <a:t> </a:t>
            </a:r>
            <a:endParaRPr/>
          </a:p>
          <a:p>
            <a:pPr indent="0" lvl="0" marL="0" rtl="0" algn="l">
              <a:spcBef>
                <a:spcPts val="0"/>
              </a:spcBef>
              <a:spcAft>
                <a:spcPts val="0"/>
              </a:spcAft>
              <a:buNone/>
            </a:pPr>
            <a:r>
              <a:rPr lang="en"/>
              <a:t>9 - </a:t>
            </a:r>
            <a:r>
              <a:rPr lang="en"/>
              <a:t>High mechanical efficienc</a:t>
            </a:r>
            <a:r>
              <a:rPr lang="en"/>
              <a:t>y</a:t>
            </a:r>
            <a:r>
              <a:rPr lang="en"/>
              <a:t> </a:t>
            </a:r>
            <a:endParaRPr/>
          </a:p>
          <a:p>
            <a:pPr indent="0" lvl="0" marL="0" rtl="0" algn="l">
              <a:spcBef>
                <a:spcPts val="0"/>
              </a:spcBef>
              <a:spcAft>
                <a:spcPts val="0"/>
              </a:spcAft>
              <a:buNone/>
            </a:pPr>
            <a:r>
              <a:rPr lang="en"/>
              <a:t>10 - </a:t>
            </a:r>
            <a:r>
              <a:rPr lang="en"/>
              <a:t>Low aerodynamic dra</a:t>
            </a:r>
            <a:r>
              <a:rPr lang="en"/>
              <a:t>g </a:t>
            </a:r>
            <a:endParaRPr/>
          </a:p>
        </p:txBody>
      </p:sp>
      <p:sp>
        <p:nvSpPr>
          <p:cNvPr id="86" name="Google Shape;86;p16"/>
          <p:cNvSpPr txBox="1"/>
          <p:nvPr/>
        </p:nvSpPr>
        <p:spPr>
          <a:xfrm>
            <a:off x="138775" y="4829250"/>
            <a:ext cx="938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oboto"/>
                <a:ea typeface="Roboto"/>
                <a:cs typeface="Roboto"/>
                <a:sym typeface="Roboto"/>
              </a:rPr>
              <a:t>Abdulh</a:t>
            </a:r>
            <a:endParaRPr sz="10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Engineering Requirements</a:t>
            </a:r>
            <a:r>
              <a:rPr lang="en" sz="2600"/>
              <a:t>   </a:t>
            </a:r>
            <a:r>
              <a:rPr lang="en" sz="2822"/>
              <a:t>   </a:t>
            </a:r>
            <a:r>
              <a:rPr lang="en" sz="1200"/>
              <a:t>               </a:t>
            </a:r>
            <a:endParaRPr/>
          </a:p>
        </p:txBody>
      </p:sp>
      <p:sp>
        <p:nvSpPr>
          <p:cNvPr id="92" name="Google Shape;92;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40">
                <a:solidFill>
                  <a:schemeClr val="dk1"/>
                </a:solidFill>
              </a:rPr>
              <a:t>Engineering Requirements</a:t>
            </a:r>
            <a:r>
              <a:rPr b="1" lang="en" sz="2152"/>
              <a:t> </a:t>
            </a:r>
            <a:r>
              <a:rPr lang="en" sz="2152"/>
              <a:t>  </a:t>
            </a:r>
            <a:r>
              <a:rPr lang="en"/>
              <a:t>        </a:t>
            </a:r>
            <a:r>
              <a:rPr b="1" lang="en" sz="1740">
                <a:solidFill>
                  <a:schemeClr val="dk1"/>
                </a:solidFill>
              </a:rPr>
              <a:t>Target</a:t>
            </a:r>
            <a:r>
              <a:rPr lang="en"/>
              <a:t>         </a:t>
            </a:r>
            <a:endParaRPr/>
          </a:p>
          <a:p>
            <a:pPr indent="0" lvl="0" marL="0" rtl="0" algn="l">
              <a:spcBef>
                <a:spcPts val="0"/>
              </a:spcBef>
              <a:spcAft>
                <a:spcPts val="0"/>
              </a:spcAft>
              <a:buClr>
                <a:schemeClr val="dk1"/>
              </a:buClr>
              <a:buSzPts val="1100"/>
              <a:buFont typeface="Arial"/>
              <a:buNone/>
            </a:pPr>
            <a:r>
              <a:rPr lang="en"/>
              <a:t>1 - Efficiency                                                      : 25%</a:t>
            </a:r>
            <a:endParaRPr/>
          </a:p>
          <a:p>
            <a:pPr indent="0" lvl="0" marL="0" rtl="0" algn="l">
              <a:spcBef>
                <a:spcPts val="0"/>
              </a:spcBef>
              <a:spcAft>
                <a:spcPts val="0"/>
              </a:spcAft>
              <a:buClr>
                <a:schemeClr val="dk1"/>
              </a:buClr>
              <a:buSzPts val="1100"/>
              <a:buFont typeface="Arial"/>
              <a:buNone/>
            </a:pPr>
            <a:r>
              <a:rPr lang="en"/>
              <a:t>2 - Human power</a:t>
            </a:r>
            <a:r>
              <a:rPr lang="en"/>
              <a:t> </a:t>
            </a:r>
            <a:r>
              <a:rPr lang="en"/>
              <a:t>                                             : 0.5 hp</a:t>
            </a:r>
            <a:endParaRPr/>
          </a:p>
          <a:p>
            <a:pPr indent="0" lvl="0" marL="0" rtl="0" algn="l">
              <a:spcBef>
                <a:spcPts val="0"/>
              </a:spcBef>
              <a:spcAft>
                <a:spcPts val="0"/>
              </a:spcAft>
              <a:buClr>
                <a:schemeClr val="dk1"/>
              </a:buClr>
              <a:buSzPts val="1100"/>
              <a:buFont typeface="Arial"/>
              <a:buNone/>
            </a:pPr>
            <a:r>
              <a:rPr lang="en"/>
              <a:t>3- T</a:t>
            </a:r>
            <a:r>
              <a:rPr lang="en"/>
              <a:t>i</a:t>
            </a:r>
            <a:r>
              <a:rPr lang="en"/>
              <a:t>me to achieve max speed                      : 40 s</a:t>
            </a:r>
            <a:endParaRPr/>
          </a:p>
          <a:p>
            <a:pPr indent="0" lvl="0" marL="0" rtl="0" algn="l">
              <a:spcBef>
                <a:spcPts val="0"/>
              </a:spcBef>
              <a:spcAft>
                <a:spcPts val="0"/>
              </a:spcAft>
              <a:buClr>
                <a:schemeClr val="dk1"/>
              </a:buClr>
              <a:buSzPts val="1100"/>
              <a:buFont typeface="Arial"/>
              <a:buNone/>
            </a:pPr>
            <a:r>
              <a:rPr lang="en"/>
              <a:t>4 - Number of muscle groups to use             : 4-6 </a:t>
            </a:r>
            <a:endParaRPr/>
          </a:p>
          <a:p>
            <a:pPr indent="0" lvl="0" marL="0" rtl="0" algn="l">
              <a:spcBef>
                <a:spcPts val="0"/>
              </a:spcBef>
              <a:spcAft>
                <a:spcPts val="1200"/>
              </a:spcAft>
              <a:buNone/>
            </a:pPr>
            <a:r>
              <a:t/>
            </a:r>
            <a:endParaRPr/>
          </a:p>
        </p:txBody>
      </p:sp>
      <p:sp>
        <p:nvSpPr>
          <p:cNvPr id="93" name="Google Shape;93;p17"/>
          <p:cNvSpPr txBox="1"/>
          <p:nvPr/>
        </p:nvSpPr>
        <p:spPr>
          <a:xfrm>
            <a:off x="138775" y="4829250"/>
            <a:ext cx="938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oboto"/>
                <a:ea typeface="Roboto"/>
                <a:cs typeface="Roboto"/>
                <a:sym typeface="Roboto"/>
              </a:rPr>
              <a:t>Abdulh</a:t>
            </a:r>
            <a:endParaRPr sz="100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Concept Generation &amp; Skills Acquired</a:t>
            </a:r>
            <a:endParaRPr/>
          </a:p>
        </p:txBody>
      </p:sp>
      <p:sp>
        <p:nvSpPr>
          <p:cNvPr id="99" name="Google Shape;99;p18"/>
          <p:cNvSpPr txBox="1"/>
          <p:nvPr>
            <p:ph idx="1" type="body"/>
          </p:nvPr>
        </p:nvSpPr>
        <p:spPr>
          <a:xfrm>
            <a:off x="4673850" y="522450"/>
            <a:ext cx="4261800" cy="43068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Concepts generated by each individual come together to make the best design possible. To build these concepts, we needed to focus on controlling factors based on our individual </a:t>
            </a:r>
            <a:r>
              <a:rPr lang="en"/>
              <a:t>learning</a:t>
            </a:r>
            <a:r>
              <a:rPr lang="en"/>
              <a:t>.</a:t>
            </a:r>
            <a:endParaRPr/>
          </a:p>
          <a:p>
            <a:pPr indent="-311150" lvl="0" marL="914400" rtl="0" algn="l">
              <a:spcBef>
                <a:spcPts val="0"/>
              </a:spcBef>
              <a:spcAft>
                <a:spcPts val="0"/>
              </a:spcAft>
              <a:buSzPts val="1300"/>
              <a:buAutoNum type="arabicPeriod"/>
            </a:pPr>
            <a:r>
              <a:rPr lang="en"/>
              <a:t>Research from</a:t>
            </a:r>
            <a:r>
              <a:rPr lang="en"/>
              <a:t> Abdulh and Yen can collectively be used to read force outputs from the propulsion system</a:t>
            </a:r>
            <a:endParaRPr/>
          </a:p>
          <a:p>
            <a:pPr indent="-311150" lvl="0" marL="914400" rtl="0" algn="l">
              <a:spcBef>
                <a:spcPts val="0"/>
              </a:spcBef>
              <a:spcAft>
                <a:spcPts val="0"/>
              </a:spcAft>
              <a:buSzPts val="1300"/>
              <a:buAutoNum type="arabicPeriod"/>
            </a:pPr>
            <a:r>
              <a:rPr lang="en"/>
              <a:t>Research from Connor can be used to track outputs from the power source (humans)</a:t>
            </a:r>
            <a:endParaRPr/>
          </a:p>
          <a:p>
            <a:pPr indent="-311150" lvl="0" marL="914400" rtl="0" algn="l">
              <a:spcBef>
                <a:spcPts val="0"/>
              </a:spcBef>
              <a:spcAft>
                <a:spcPts val="0"/>
              </a:spcAft>
              <a:buSzPts val="1300"/>
              <a:buAutoNum type="arabicPeriod"/>
            </a:pPr>
            <a:r>
              <a:rPr lang="en"/>
              <a:t>Research from Daniel can be used to effectively retain all of this energy</a:t>
            </a:r>
            <a:endParaRPr/>
          </a:p>
          <a:p>
            <a:pPr indent="-311150" lvl="0" marL="457200" rtl="0" algn="l">
              <a:spcBef>
                <a:spcPts val="0"/>
              </a:spcBef>
              <a:spcAft>
                <a:spcPts val="0"/>
              </a:spcAft>
              <a:buSzPts val="1300"/>
              <a:buChar char="●"/>
            </a:pPr>
            <a:r>
              <a:rPr lang="en"/>
              <a:t>In summation, the goal is ultimately, to see which motions are most efficient for human output, as Connor has studied, and how to safely employ them. Once this is accomplished, and the energy has been stored, and released, we need to measure our final output.</a:t>
            </a:r>
            <a:endParaRPr/>
          </a:p>
          <a:p>
            <a:pPr indent="-311150" lvl="0" marL="457200" rtl="0" algn="l">
              <a:spcBef>
                <a:spcPts val="0"/>
              </a:spcBef>
              <a:spcAft>
                <a:spcPts val="0"/>
              </a:spcAft>
              <a:buSzPts val="1300"/>
              <a:buChar char="●"/>
            </a:pPr>
            <a:r>
              <a:rPr lang="en"/>
              <a:t>The next slide will show what initial concepts were considered</a:t>
            </a:r>
            <a:endParaRPr/>
          </a:p>
        </p:txBody>
      </p:sp>
      <p:sp>
        <p:nvSpPr>
          <p:cNvPr id="100" name="Google Shape;100;p18"/>
          <p:cNvSpPr txBox="1"/>
          <p:nvPr/>
        </p:nvSpPr>
        <p:spPr>
          <a:xfrm>
            <a:off x="138775" y="4829250"/>
            <a:ext cx="938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oboto"/>
                <a:ea typeface="Roboto"/>
                <a:cs typeface="Roboto"/>
                <a:sym typeface="Roboto"/>
              </a:rPr>
              <a:t>Daniel</a:t>
            </a:r>
            <a:endParaRPr sz="10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9775" y="189475"/>
            <a:ext cx="3706500" cy="6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Concept Evaluation</a:t>
            </a:r>
            <a:endParaRPr/>
          </a:p>
        </p:txBody>
      </p:sp>
      <p:sp>
        <p:nvSpPr>
          <p:cNvPr id="106" name="Google Shape;106;p1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Preferred Design Features:</a:t>
            </a:r>
            <a:endParaRPr sz="1400"/>
          </a:p>
          <a:p>
            <a:pPr indent="-304800" lvl="1" marL="914400" rtl="0" algn="l">
              <a:spcBef>
                <a:spcPts val="0"/>
              </a:spcBef>
              <a:spcAft>
                <a:spcPts val="0"/>
              </a:spcAft>
              <a:buSzPts val="1200"/>
              <a:buChar char="○"/>
            </a:pPr>
            <a:r>
              <a:rPr lang="en" sz="1200"/>
              <a:t>Stored Energy - Flywheel vs Hydraulics</a:t>
            </a:r>
            <a:endParaRPr sz="1200"/>
          </a:p>
          <a:p>
            <a:pPr indent="-304800" lvl="1" marL="914400" rtl="0" algn="l">
              <a:spcBef>
                <a:spcPts val="0"/>
              </a:spcBef>
              <a:spcAft>
                <a:spcPts val="0"/>
              </a:spcAft>
              <a:buSzPts val="1200"/>
              <a:buChar char="○"/>
            </a:pPr>
            <a:r>
              <a:rPr lang="en" sz="1200"/>
              <a:t>Propulsion Style  - Row &amp; Pedal Combo</a:t>
            </a:r>
            <a:endParaRPr sz="1200"/>
          </a:p>
          <a:p>
            <a:pPr indent="-317500" lvl="0" marL="457200" rtl="0" algn="l">
              <a:spcBef>
                <a:spcPts val="0"/>
              </a:spcBef>
              <a:spcAft>
                <a:spcPts val="0"/>
              </a:spcAft>
              <a:buSzPts val="1400"/>
              <a:buChar char="●"/>
            </a:pPr>
            <a:r>
              <a:rPr lang="en" sz="1400"/>
              <a:t>Each Meet </a:t>
            </a:r>
            <a:r>
              <a:rPr lang="en" sz="1400"/>
              <a:t>Engineering</a:t>
            </a:r>
            <a:r>
              <a:rPr lang="en" sz="1400"/>
              <a:t> Requirements</a:t>
            </a:r>
            <a:endParaRPr sz="1400"/>
          </a:p>
          <a:p>
            <a:pPr indent="-317500" lvl="0" marL="457200" rtl="0" algn="l">
              <a:spcBef>
                <a:spcPts val="0"/>
              </a:spcBef>
              <a:spcAft>
                <a:spcPts val="0"/>
              </a:spcAft>
              <a:buSzPts val="1400"/>
              <a:buChar char="●"/>
            </a:pPr>
            <a:r>
              <a:rPr lang="en" sz="1400"/>
              <a:t>Alternatives:</a:t>
            </a:r>
            <a:endParaRPr sz="1400"/>
          </a:p>
          <a:p>
            <a:pPr indent="-304800" lvl="1" marL="914400" rtl="0" algn="l">
              <a:spcBef>
                <a:spcPts val="0"/>
              </a:spcBef>
              <a:spcAft>
                <a:spcPts val="0"/>
              </a:spcAft>
              <a:buSzPts val="1200"/>
              <a:buChar char="○"/>
            </a:pPr>
            <a:r>
              <a:rPr lang="en" sz="1200"/>
              <a:t>Rowing or Pedaling alone</a:t>
            </a:r>
            <a:endParaRPr sz="1200"/>
          </a:p>
          <a:p>
            <a:pPr indent="-304800" lvl="1" marL="914400" rtl="0" algn="l">
              <a:spcBef>
                <a:spcPts val="0"/>
              </a:spcBef>
              <a:spcAft>
                <a:spcPts val="0"/>
              </a:spcAft>
              <a:buSzPts val="1200"/>
              <a:buChar char="○"/>
            </a:pPr>
            <a:r>
              <a:rPr lang="en" sz="1200"/>
              <a:t>Row “crank” vs Row “cord pull”</a:t>
            </a:r>
            <a:endParaRPr sz="1200"/>
          </a:p>
          <a:p>
            <a:pPr indent="-304800" lvl="1" marL="914400" rtl="0" algn="l">
              <a:spcBef>
                <a:spcPts val="0"/>
              </a:spcBef>
              <a:spcAft>
                <a:spcPts val="0"/>
              </a:spcAft>
              <a:buSzPts val="1200"/>
              <a:buChar char="○"/>
            </a:pPr>
            <a:r>
              <a:rPr lang="en" sz="1200"/>
              <a:t>Flywheel vs Direct Power to Axle</a:t>
            </a:r>
            <a:endParaRPr sz="1200"/>
          </a:p>
          <a:p>
            <a:pPr indent="-304800" lvl="1" marL="914400" rtl="0" algn="l">
              <a:spcBef>
                <a:spcPts val="0"/>
              </a:spcBef>
              <a:spcAft>
                <a:spcPts val="0"/>
              </a:spcAft>
              <a:buSzPts val="1200"/>
              <a:buChar char="○"/>
            </a:pPr>
            <a:r>
              <a:rPr lang="en" sz="1200"/>
              <a:t>Pedal Sitting or Pedal Prostrated</a:t>
            </a:r>
            <a:endParaRPr sz="1200"/>
          </a:p>
          <a:p>
            <a:pPr indent="-317500" lvl="0" marL="457200" rtl="0" algn="l">
              <a:spcBef>
                <a:spcPts val="0"/>
              </a:spcBef>
              <a:spcAft>
                <a:spcPts val="0"/>
              </a:spcAft>
              <a:buSzPts val="1400"/>
              <a:buChar char="●"/>
            </a:pPr>
            <a:r>
              <a:rPr lang="en" sz="1400"/>
              <a:t>We have not considered prototyping yet. If we do, a proof-of-concept would be an ideal way to start. It would probably be between 1:2 and 1:8 scale of the full-scale prototype.</a:t>
            </a:r>
            <a:endParaRPr sz="1400">
              <a:solidFill>
                <a:schemeClr val="dk1"/>
              </a:solidFill>
            </a:endParaRPr>
          </a:p>
        </p:txBody>
      </p:sp>
      <p:pic>
        <p:nvPicPr>
          <p:cNvPr id="107" name="Google Shape;107;p19"/>
          <p:cNvPicPr preferRelativeResize="0"/>
          <p:nvPr/>
        </p:nvPicPr>
        <p:blipFill>
          <a:blip r:embed="rId3">
            <a:alphaModFix/>
          </a:blip>
          <a:stretch>
            <a:fillRect/>
          </a:stretch>
        </p:blipFill>
        <p:spPr>
          <a:xfrm>
            <a:off x="816288" y="823675"/>
            <a:ext cx="2713475" cy="1577775"/>
          </a:xfrm>
          <a:prstGeom prst="rect">
            <a:avLst/>
          </a:prstGeom>
          <a:noFill/>
          <a:ln>
            <a:noFill/>
          </a:ln>
          <a:effectLst>
            <a:outerShdw blurRad="57150" rotWithShape="0" algn="bl" dir="5400000" dist="19050">
              <a:srgbClr val="000000">
                <a:alpha val="50000"/>
              </a:srgbClr>
            </a:outerShdw>
          </a:effectLst>
        </p:spPr>
      </p:pic>
      <p:pic>
        <p:nvPicPr>
          <p:cNvPr id="108" name="Google Shape;108;p19"/>
          <p:cNvPicPr preferRelativeResize="0"/>
          <p:nvPr/>
        </p:nvPicPr>
        <p:blipFill>
          <a:blip r:embed="rId4">
            <a:alphaModFix/>
          </a:blip>
          <a:stretch>
            <a:fillRect/>
          </a:stretch>
        </p:blipFill>
        <p:spPr>
          <a:xfrm>
            <a:off x="79950" y="2788425"/>
            <a:ext cx="1940725" cy="1811100"/>
          </a:xfrm>
          <a:prstGeom prst="rect">
            <a:avLst/>
          </a:prstGeom>
          <a:noFill/>
          <a:ln>
            <a:noFill/>
          </a:ln>
        </p:spPr>
      </p:pic>
      <p:pic>
        <p:nvPicPr>
          <p:cNvPr id="109" name="Google Shape;109;p19"/>
          <p:cNvPicPr preferRelativeResize="0"/>
          <p:nvPr/>
        </p:nvPicPr>
        <p:blipFill>
          <a:blip r:embed="rId5">
            <a:alphaModFix/>
          </a:blip>
          <a:stretch>
            <a:fillRect/>
          </a:stretch>
        </p:blipFill>
        <p:spPr>
          <a:xfrm>
            <a:off x="2103850" y="4011948"/>
            <a:ext cx="2127375" cy="1044400"/>
          </a:xfrm>
          <a:prstGeom prst="rect">
            <a:avLst/>
          </a:prstGeom>
          <a:noFill/>
          <a:ln>
            <a:noFill/>
          </a:ln>
        </p:spPr>
      </p:pic>
      <p:pic>
        <p:nvPicPr>
          <p:cNvPr id="110" name="Google Shape;110;p19"/>
          <p:cNvPicPr preferRelativeResize="0"/>
          <p:nvPr/>
        </p:nvPicPr>
        <p:blipFill>
          <a:blip r:embed="rId6">
            <a:alphaModFix/>
          </a:blip>
          <a:stretch>
            <a:fillRect/>
          </a:stretch>
        </p:blipFill>
        <p:spPr>
          <a:xfrm>
            <a:off x="2103850" y="2471425"/>
            <a:ext cx="2127374" cy="1470551"/>
          </a:xfrm>
          <a:prstGeom prst="rect">
            <a:avLst/>
          </a:prstGeom>
          <a:noFill/>
          <a:ln>
            <a:noFill/>
          </a:ln>
        </p:spPr>
      </p:pic>
      <p:sp>
        <p:nvSpPr>
          <p:cNvPr id="111" name="Google Shape;111;p19"/>
          <p:cNvSpPr txBox="1"/>
          <p:nvPr/>
        </p:nvSpPr>
        <p:spPr>
          <a:xfrm>
            <a:off x="138775" y="4829250"/>
            <a:ext cx="938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oboto"/>
                <a:ea typeface="Roboto"/>
                <a:cs typeface="Roboto"/>
                <a:sym typeface="Roboto"/>
              </a:rPr>
              <a:t>Connor</a:t>
            </a:r>
            <a:endParaRPr sz="1000">
              <a:solidFill>
                <a:schemeClr val="lt1"/>
              </a:solidFill>
              <a:latin typeface="Roboto"/>
              <a:ea typeface="Roboto"/>
              <a:cs typeface="Roboto"/>
              <a:sym typeface="Roboto"/>
            </a:endParaRPr>
          </a:p>
        </p:txBody>
      </p:sp>
      <p:sp>
        <p:nvSpPr>
          <p:cNvPr id="112" name="Google Shape;112;p19"/>
          <p:cNvSpPr txBox="1"/>
          <p:nvPr/>
        </p:nvSpPr>
        <p:spPr>
          <a:xfrm>
            <a:off x="816291" y="823675"/>
            <a:ext cx="291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Roboto"/>
                <a:ea typeface="Roboto"/>
                <a:cs typeface="Roboto"/>
                <a:sym typeface="Roboto"/>
              </a:rPr>
              <a:t>1.</a:t>
            </a:r>
            <a:endParaRPr sz="1000">
              <a:latin typeface="Roboto"/>
              <a:ea typeface="Roboto"/>
              <a:cs typeface="Roboto"/>
              <a:sym typeface="Roboto"/>
            </a:endParaRPr>
          </a:p>
        </p:txBody>
      </p:sp>
      <p:sp>
        <p:nvSpPr>
          <p:cNvPr id="113" name="Google Shape;113;p19"/>
          <p:cNvSpPr txBox="1"/>
          <p:nvPr/>
        </p:nvSpPr>
        <p:spPr>
          <a:xfrm>
            <a:off x="79941" y="2788425"/>
            <a:ext cx="291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Roboto"/>
                <a:ea typeface="Roboto"/>
                <a:cs typeface="Roboto"/>
                <a:sym typeface="Roboto"/>
              </a:rPr>
              <a:t>2</a:t>
            </a:r>
            <a:r>
              <a:rPr lang="en" sz="1000">
                <a:latin typeface="Roboto"/>
                <a:ea typeface="Roboto"/>
                <a:cs typeface="Roboto"/>
                <a:sym typeface="Roboto"/>
              </a:rPr>
              <a:t>.</a:t>
            </a:r>
            <a:endParaRPr sz="1000">
              <a:latin typeface="Roboto"/>
              <a:ea typeface="Roboto"/>
              <a:cs typeface="Roboto"/>
              <a:sym typeface="Roboto"/>
            </a:endParaRPr>
          </a:p>
        </p:txBody>
      </p:sp>
      <p:sp>
        <p:nvSpPr>
          <p:cNvPr id="114" name="Google Shape;114;p19"/>
          <p:cNvSpPr txBox="1"/>
          <p:nvPr/>
        </p:nvSpPr>
        <p:spPr>
          <a:xfrm>
            <a:off x="2103841" y="2471425"/>
            <a:ext cx="291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Roboto"/>
                <a:ea typeface="Roboto"/>
                <a:cs typeface="Roboto"/>
                <a:sym typeface="Roboto"/>
              </a:rPr>
              <a:t>3</a:t>
            </a:r>
            <a:r>
              <a:rPr lang="en" sz="1000">
                <a:latin typeface="Roboto"/>
                <a:ea typeface="Roboto"/>
                <a:cs typeface="Roboto"/>
                <a:sym typeface="Roboto"/>
              </a:rPr>
              <a:t>.</a:t>
            </a:r>
            <a:endParaRPr sz="1000">
              <a:latin typeface="Roboto"/>
              <a:ea typeface="Roboto"/>
              <a:cs typeface="Roboto"/>
              <a:sym typeface="Roboto"/>
            </a:endParaRPr>
          </a:p>
        </p:txBody>
      </p:sp>
      <p:sp>
        <p:nvSpPr>
          <p:cNvPr id="115" name="Google Shape;115;p19"/>
          <p:cNvSpPr txBox="1"/>
          <p:nvPr/>
        </p:nvSpPr>
        <p:spPr>
          <a:xfrm>
            <a:off x="2103841" y="4011950"/>
            <a:ext cx="291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Roboto"/>
                <a:ea typeface="Roboto"/>
                <a:cs typeface="Roboto"/>
                <a:sym typeface="Roboto"/>
              </a:rPr>
              <a:t>4</a:t>
            </a:r>
            <a:r>
              <a:rPr lang="en" sz="1000">
                <a:latin typeface="Roboto"/>
                <a:ea typeface="Roboto"/>
                <a:cs typeface="Roboto"/>
                <a:sym typeface="Roboto"/>
              </a:rPr>
              <a:t>.</a:t>
            </a:r>
            <a:endParaRPr sz="10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